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9"/>
  </p:notesMasterIdLst>
  <p:handoutMasterIdLst>
    <p:handoutMasterId r:id="rId140"/>
  </p:handoutMasterIdLst>
  <p:sldIdLst>
    <p:sldId id="256" r:id="rId2"/>
    <p:sldId id="257" r:id="rId3"/>
    <p:sldId id="258" r:id="rId4"/>
    <p:sldId id="260" r:id="rId5"/>
    <p:sldId id="261" r:id="rId6"/>
    <p:sldId id="267" r:id="rId7"/>
    <p:sldId id="268" r:id="rId8"/>
    <p:sldId id="270" r:id="rId9"/>
    <p:sldId id="271" r:id="rId10"/>
    <p:sldId id="308" r:id="rId11"/>
    <p:sldId id="305" r:id="rId12"/>
    <p:sldId id="422" r:id="rId13"/>
    <p:sldId id="423" r:id="rId14"/>
    <p:sldId id="311" r:id="rId15"/>
    <p:sldId id="310" r:id="rId16"/>
    <p:sldId id="312" r:id="rId17"/>
    <p:sldId id="309" r:id="rId18"/>
    <p:sldId id="716" r:id="rId19"/>
    <p:sldId id="717" r:id="rId20"/>
    <p:sldId id="718" r:id="rId21"/>
    <p:sldId id="313" r:id="rId22"/>
    <p:sldId id="314" r:id="rId23"/>
    <p:sldId id="474" r:id="rId24"/>
    <p:sldId id="321" r:id="rId25"/>
    <p:sldId id="476" r:id="rId26"/>
    <p:sldId id="478" r:id="rId27"/>
    <p:sldId id="480" r:id="rId28"/>
    <p:sldId id="481" r:id="rId29"/>
    <p:sldId id="477" r:id="rId30"/>
    <p:sldId id="546" r:id="rId31"/>
    <p:sldId id="613" r:id="rId32"/>
    <p:sldId id="357" r:id="rId33"/>
    <p:sldId id="608" r:id="rId34"/>
    <p:sldId id="614" r:id="rId35"/>
    <p:sldId id="609" r:id="rId36"/>
    <p:sldId id="610" r:id="rId37"/>
    <p:sldId id="611" r:id="rId38"/>
    <p:sldId id="615" r:id="rId39"/>
    <p:sldId id="601" r:id="rId40"/>
    <p:sldId id="606" r:id="rId41"/>
    <p:sldId id="607" r:id="rId42"/>
    <p:sldId id="707" r:id="rId43"/>
    <p:sldId id="616" r:id="rId44"/>
    <p:sldId id="602" r:id="rId45"/>
    <p:sldId id="617" r:id="rId46"/>
    <p:sldId id="603" r:id="rId47"/>
    <p:sldId id="618" r:id="rId48"/>
    <p:sldId id="604" r:id="rId49"/>
    <p:sldId id="619" r:id="rId50"/>
    <p:sldId id="605" r:id="rId51"/>
    <p:sldId id="612" r:id="rId52"/>
    <p:sldId id="620" r:id="rId53"/>
    <p:sldId id="352" r:id="rId54"/>
    <p:sldId id="621" r:id="rId55"/>
    <p:sldId id="354" r:id="rId56"/>
    <p:sldId id="355" r:id="rId57"/>
    <p:sldId id="622" r:id="rId58"/>
    <p:sldId id="623" r:id="rId59"/>
    <p:sldId id="394" r:id="rId60"/>
    <p:sldId id="632" r:id="rId61"/>
    <p:sldId id="545" r:id="rId62"/>
    <p:sldId id="624" r:id="rId63"/>
    <p:sldId id="483" r:id="rId64"/>
    <p:sldId id="593" r:id="rId65"/>
    <p:sldId id="625" r:id="rId66"/>
    <p:sldId id="631" r:id="rId67"/>
    <p:sldId id="358" r:id="rId68"/>
    <p:sldId id="359" r:id="rId69"/>
    <p:sldId id="626" r:id="rId70"/>
    <p:sldId id="594" r:id="rId71"/>
    <p:sldId id="627" r:id="rId72"/>
    <p:sldId id="360" r:id="rId73"/>
    <p:sldId id="361" r:id="rId74"/>
    <p:sldId id="628" r:id="rId75"/>
    <p:sldId id="362" r:id="rId76"/>
    <p:sldId id="629" r:id="rId77"/>
    <p:sldId id="630" r:id="rId78"/>
    <p:sldId id="475" r:id="rId79"/>
    <p:sldId id="633" r:id="rId80"/>
    <p:sldId id="544" r:id="rId81"/>
    <p:sldId id="634" r:id="rId82"/>
    <p:sldId id="367" r:id="rId83"/>
    <p:sldId id="708" r:id="rId84"/>
    <p:sldId id="635" r:id="rId85"/>
    <p:sldId id="374" r:id="rId86"/>
    <p:sldId id="595" r:id="rId87"/>
    <p:sldId id="373" r:id="rId88"/>
    <p:sldId id="372" r:id="rId89"/>
    <p:sldId id="484" r:id="rId90"/>
    <p:sldId id="485" r:id="rId91"/>
    <p:sldId id="636" r:id="rId92"/>
    <p:sldId id="369" r:id="rId93"/>
    <p:sldId id="370" r:id="rId94"/>
    <p:sldId id="486" r:id="rId95"/>
    <p:sldId id="637" r:id="rId96"/>
    <p:sldId id="375" r:id="rId97"/>
    <p:sldId id="597" r:id="rId98"/>
    <p:sldId id="638" r:id="rId99"/>
    <p:sldId id="379" r:id="rId100"/>
    <p:sldId id="378" r:id="rId101"/>
    <p:sldId id="377" r:id="rId102"/>
    <p:sldId id="376" r:id="rId103"/>
    <p:sldId id="639" r:id="rId104"/>
    <p:sldId id="380" r:id="rId105"/>
    <p:sldId id="599" r:id="rId106"/>
    <p:sldId id="381" r:id="rId107"/>
    <p:sldId id="382" r:id="rId108"/>
    <p:sldId id="530" r:id="rId109"/>
    <p:sldId id="640" r:id="rId110"/>
    <p:sldId id="366" r:id="rId111"/>
    <p:sldId id="600" r:id="rId112"/>
    <p:sldId id="531" r:id="rId113"/>
    <p:sldId id="641" r:id="rId114"/>
    <p:sldId id="532" r:id="rId115"/>
    <p:sldId id="642" r:id="rId116"/>
    <p:sldId id="383" r:id="rId117"/>
    <p:sldId id="533" r:id="rId118"/>
    <p:sldId id="709" r:id="rId119"/>
    <p:sldId id="547" r:id="rId120"/>
    <p:sldId id="719" r:id="rId121"/>
    <p:sldId id="538" r:id="rId122"/>
    <p:sldId id="710" r:id="rId123"/>
    <p:sldId id="643" r:id="rId124"/>
    <p:sldId id="720" r:id="rId125"/>
    <p:sldId id="539" r:id="rId126"/>
    <p:sldId id="711" r:id="rId127"/>
    <p:sldId id="644" r:id="rId128"/>
    <p:sldId id="721" r:id="rId129"/>
    <p:sldId id="540" r:id="rId130"/>
    <p:sldId id="712" r:id="rId131"/>
    <p:sldId id="548" r:id="rId132"/>
    <p:sldId id="722" r:id="rId133"/>
    <p:sldId id="714" r:id="rId134"/>
    <p:sldId id="713" r:id="rId135"/>
    <p:sldId id="715" r:id="rId136"/>
    <p:sldId id="306" r:id="rId137"/>
    <p:sldId id="307" r:id="rId138"/>
  </p:sldIdLst>
  <p:sldSz cx="18288000" cy="10287000"/>
  <p:notesSz cx="6858000" cy="9144000"/>
  <p:embeddedFontLst>
    <p:embeddedFont>
      <p:font typeface="Arimo" panose="020B0604020202020204" charset="0"/>
      <p:regular r:id="rId141"/>
    </p:embeddedFont>
    <p:embeddedFont>
      <p:font typeface="Canva Sans" panose="020B0604020202020204" charset="0"/>
      <p:regular r:id="rId142"/>
    </p:embeddedFont>
    <p:embeddedFont>
      <p:font typeface="Canva Sans Bold" panose="020B0604020202020204" charset="0"/>
      <p:bold r:id="rId143"/>
    </p:embeddedFont>
    <p:embeddedFont>
      <p:font typeface="Times New Roman Bold" panose="02020803070505020304" pitchFamily="18" charset="0"/>
      <p:bold r:id="rId1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39" d="100"/>
          <a:sy n="39" d="100"/>
        </p:scale>
        <p:origin x="940" y="84"/>
      </p:cViewPr>
      <p:guideLst>
        <p:guide orient="horz" pos="2160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07:05: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5:32: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ngodb.com/docs/" TargetMode="Externa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reactjs.org/" TargetMode="Externa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31759" y="1402062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211487" y="651298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788051" y="6635444"/>
            <a:ext cx="10452199" cy="100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GYM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981"/>
            <a:ext cx="18288000" cy="10668961"/>
            <a:chOff x="0" y="0"/>
            <a:chExt cx="24384000" cy="142252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668441" y="4732973"/>
            <a:ext cx="8951119" cy="141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IN" sz="8800" b="1" dirty="0"/>
              <a:t>Home page</a:t>
            </a:r>
            <a:endParaRPr lang="en-US" sz="8300" b="1" dirty="0"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18960" y="6515100"/>
            <a:ext cx="9601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The landing page for anyone who will visit our Website.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476250"/>
            <a:ext cx="18278475" cy="84201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13435" y="9168130"/>
            <a:ext cx="131311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Assigning a Trainer to the Member.</a:t>
            </a:r>
          </a:p>
          <a:p>
            <a:endParaRPr lang="en-US" sz="28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575945"/>
            <a:ext cx="18221325" cy="91344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775970"/>
            <a:ext cx="18278475" cy="87344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46600" y="2744820"/>
            <a:ext cx="5040000" cy="108000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5773400" y="6819900"/>
            <a:ext cx="2660580" cy="38100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-816454" y="5796720"/>
              <a:ext cx="360" cy="360"/>
            </p14:xfrm>
          </p:contentPart>
        </mc:Choice>
        <mc:Fallback xmlns="">
          <p:pic>
            <p:nvPicPr>
              <p:cNvPr id="8" name="Ink 7"/>
            </p:nvPicPr>
            <p:blipFill>
              <a:blip r:embed="rId4"/>
            </p:blipFill>
            <p:spPr>
              <a:xfrm>
                <a:off x="-816454" y="5796720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229600" y="7320547"/>
            <a:ext cx="10172700" cy="296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Workout Plan &amp; Exercises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600200" y="342900"/>
            <a:ext cx="9144000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Workout Plan Management </a:t>
            </a:r>
          </a:p>
          <a:p>
            <a:r>
              <a:rPr lang="en-US" altLang="en-IN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Admin can manage the Workout plan of the gym</a:t>
            </a:r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290320"/>
            <a:ext cx="18278475" cy="89249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623570"/>
            <a:ext cx="18278475" cy="903922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676275"/>
            <a:ext cx="18278475" cy="893445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623570"/>
            <a:ext cx="18278475" cy="903922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3970"/>
            <a:ext cx="18268950" cy="74402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971800" y="5753100"/>
            <a:ext cx="2660650" cy="55245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86500"/>
            <a:ext cx="18202275" cy="40195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106400" y="9410700"/>
            <a:ext cx="2773680" cy="62611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935200" y="8115300"/>
            <a:ext cx="29540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sym typeface="+mn-ea"/>
              </a:rPr>
              <a:t>Workout Plans can be edited and deleted using these buttons mentioned.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382000" y="6972300"/>
            <a:ext cx="10172700" cy="296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Frequently Asked Questions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0286666" y="7575840"/>
              <a:ext cx="360" cy="36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3"/>
            </p:blipFill>
            <p:spPr>
              <a:xfrm>
                <a:off x="10286666" y="7575840"/>
                <a:ext cx="360" cy="360"/>
              </a:xfrm>
              <a:prstGeom prst="rect"/>
            </p:spPr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" y="585470"/>
            <a:ext cx="18278475" cy="911542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661795" y="266700"/>
            <a:ext cx="9144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Manage FAQ</a:t>
            </a:r>
          </a:p>
          <a:p>
            <a:r>
              <a:rPr lang="en-US" altLang="en-IN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Admin can add and delete FAQ as per the requirements of the Gym.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156970"/>
            <a:ext cx="18278475" cy="903922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833120"/>
            <a:ext cx="18278475" cy="862012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733425"/>
            <a:ext cx="18278475" cy="882015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5621000" y="8420100"/>
            <a:ext cx="2660650" cy="55245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24610" y="9631680"/>
            <a:ext cx="15972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FAQ can be edited and deleted using these buttons mentioned.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Feedback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28600" y="190500"/>
            <a:ext cx="9144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Feedback</a:t>
            </a:r>
          </a:p>
          <a:p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Admin can view and delete the member’s feedback.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863B8-9B12-AEA3-8C0D-3425F8041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5230"/>
            <a:ext cx="17324227" cy="8675648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Reports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45415" y="100965"/>
            <a:ext cx="15801975" cy="1195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3200" b="1" dirty="0">
                <a:latin typeface="+mj-lt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R</a:t>
            </a:r>
            <a:r>
              <a:rPr lang="en-US" sz="3200" b="1" dirty="0">
                <a:latin typeface="+mj-lt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eports</a:t>
            </a:r>
          </a:p>
          <a:p>
            <a:r>
              <a:rPr lang="en-US" altLang="en-IN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Admin can generate reports for Membeships , trainers,users ,payments for better future enhancements and use.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219200"/>
            <a:ext cx="18278475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28600" y="266700"/>
            <a:ext cx="9144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Membership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7A747-215C-FD74-4CC4-4A325A83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0" y="1094161"/>
            <a:ext cx="18119079" cy="869753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0CAB0-11EE-8E90-35EC-8112BA35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89941"/>
            <a:ext cx="18281026" cy="89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120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86" y="571500"/>
            <a:ext cx="16989078" cy="899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619125"/>
            <a:ext cx="18278475" cy="90487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73CDEA-252F-3C77-0403-740ACAF4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356519"/>
            <a:ext cx="18281026" cy="95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225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52400" y="190500"/>
            <a:ext cx="9144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Member</a:t>
            </a:r>
            <a:r>
              <a:rPr lang="en-IN" alt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</a:t>
            </a:r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report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89941"/>
            <a:ext cx="18281026" cy="8907118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149C2-2A60-6CA0-04F0-193D600A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589255"/>
            <a:ext cx="18281026" cy="927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382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1318678"/>
            <a:ext cx="18281026" cy="7649643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20CAD-ED1F-9C88-EBF7-B6AE6D96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47072"/>
            <a:ext cx="18281026" cy="89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93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76200" y="190500"/>
            <a:ext cx="9144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alt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Trainer</a:t>
            </a:r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report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5" y="846455"/>
            <a:ext cx="18166710" cy="909764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39905-C53A-C94C-D673-755FF1452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770277"/>
            <a:ext cx="18281026" cy="89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045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780005"/>
            <a:ext cx="11345858" cy="7487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8305603"/>
            <a:ext cx="11269648" cy="1409897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79877-A1F8-ABA1-3E5B-54A997C6C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356519"/>
            <a:ext cx="18281026" cy="95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268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33400" y="190500"/>
            <a:ext cx="9144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alt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Payment </a:t>
            </a:r>
            <a:r>
              <a:rPr lang="en-US" alt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</a:t>
            </a:r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A9C79-1CDF-C297-DFA3-9A57C7E7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903603"/>
            <a:ext cx="18281026" cy="91166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633095"/>
            <a:ext cx="18278475" cy="902017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1D8A3-AA05-9F3B-5576-9A772E013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737572"/>
            <a:ext cx="18281026" cy="88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39731"/>
            <a:ext cx="16255326" cy="9007538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945E8-6389-5469-2DDD-FDF936B8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561335"/>
            <a:ext cx="18281026" cy="91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674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24B5-C9F8-DADF-EAAD-5B2A6B10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4E6898EC-CB3B-C104-EA5A-FBAA44BEF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1E4BBC15-1A26-77E4-1F13-DB5900CB0D91}"/>
              </a:ext>
            </a:extLst>
          </p:cNvPr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6FCE5F3B-4C27-4F4E-1E6F-3B6D82ED5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995354-B33E-D9AB-D219-21CEB1A63896}"/>
              </a:ext>
            </a:extLst>
          </p:cNvPr>
          <p:cNvSpPr txBox="1"/>
          <p:nvPr/>
        </p:nvSpPr>
        <p:spPr>
          <a:xfrm>
            <a:off x="8686800" y="8267700"/>
            <a:ext cx="10172700" cy="296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Admin Logout</a:t>
            </a:r>
          </a:p>
          <a:p>
            <a:pPr algn="ctr">
              <a:lnSpc>
                <a:spcPts val="11620"/>
              </a:lnSpc>
              <a:spcBef>
                <a:spcPct val="0"/>
              </a:spcBef>
            </a:pPr>
            <a:endParaRPr lang="en-US" sz="8000" b="1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nva Sans Bold" panose="020B0803030501040103"/>
            </a:endParaRPr>
          </a:p>
        </p:txBody>
      </p:sp>
    </p:spTree>
    <p:extLst>
      <p:ext uri="{BB962C8B-B14F-4D97-AF65-F5344CB8AC3E}">
        <p14:creationId xmlns:p14="http://schemas.microsoft.com/office/powerpoint/2010/main" val="31618298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225BB-ED0E-0C3C-377E-182CA349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42309"/>
            <a:ext cx="18281026" cy="90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053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13290-0046-0CB2-1DD4-4291C580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61362"/>
            <a:ext cx="18281026" cy="89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97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81961"/>
            <a:ext cx="18288000" cy="10668961"/>
            <a:chOff x="0" y="0"/>
            <a:chExt cx="24384000" cy="142252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029200" y="348675"/>
            <a:ext cx="7696200" cy="690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000000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Bibliography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84731"/>
            <a:ext cx="11392313" cy="290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ctr">
              <a:lnSpc>
                <a:spcPts val="3770"/>
              </a:lnSpc>
              <a:buFont typeface="Arial" panose="020B0604020202020204"/>
              <a:buChar char="•"/>
            </a:pPr>
            <a:r>
              <a:rPr lang="en-US" sz="2900" b="1" dirty="0">
                <a:solidFill>
                  <a:srgbClr val="000000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Magnifying Object-Oriented Analysis and Design</a:t>
            </a:r>
          </a:p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 dirty="0">
                <a:solidFill>
                  <a:srgbClr val="000000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</a:rPr>
              <a:t>Publisher: Cengage Learning</a:t>
            </a:r>
          </a:p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 dirty="0">
                <a:solidFill>
                  <a:srgbClr val="000000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</a:rPr>
              <a:t>By: Gary B. Shelly, Thomas J. Cashman, and Harry J. Rosenblatt </a:t>
            </a:r>
          </a:p>
          <a:p>
            <a:pPr marL="626110" lvl="1" indent="-313055" algn="ctr">
              <a:lnSpc>
                <a:spcPts val="3770"/>
              </a:lnSpc>
              <a:buFont typeface="Arial" panose="020B0604020202020204"/>
              <a:buChar char="•"/>
            </a:pPr>
            <a:r>
              <a:rPr lang="en-US" sz="2900" b="1" dirty="0">
                <a:solidFill>
                  <a:srgbClr val="000000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System and Analysis Design</a:t>
            </a:r>
          </a:p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 dirty="0">
                <a:solidFill>
                  <a:srgbClr val="000000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</a:rPr>
              <a:t>Publisher: Cengage Learning</a:t>
            </a:r>
          </a:p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 dirty="0">
                <a:solidFill>
                  <a:srgbClr val="000000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</a:rPr>
              <a:t>By: Gary B. Shelly, Thomas J. Cashman, and Harry J. Rosenblatt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362254"/>
            <a:ext cx="1634895" cy="68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Books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200" y="5427464"/>
            <a:ext cx="2512120" cy="1264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0"/>
              </a:lnSpc>
              <a:spcBef>
                <a:spcPct val="0"/>
              </a:spcBef>
            </a:pPr>
            <a:r>
              <a:rPr lang="en-US" sz="3900" b="1" dirty="0">
                <a:solidFill>
                  <a:srgbClr val="000000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WEBSITES:</a:t>
            </a:r>
          </a:p>
          <a:p>
            <a:pPr algn="ctr">
              <a:lnSpc>
                <a:spcPts val="5070"/>
              </a:lnSpc>
              <a:spcBef>
                <a:spcPct val="0"/>
              </a:spcBef>
            </a:pPr>
            <a:endParaRPr lang="en-US" sz="3900" b="1" dirty="0">
              <a:solidFill>
                <a:srgbClr val="000000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45871" y="5981700"/>
            <a:ext cx="10363200" cy="3656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  <a:spcBef>
                <a:spcPct val="0"/>
              </a:spcBef>
            </a:pPr>
            <a:r>
              <a:rPr lang="en-US" sz="3165" dirty="0">
                <a:solidFill>
                  <a:srgbClr val="000000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  <a:hlinkClick r:id="rId3"/>
              </a:rPr>
              <a:t>https://www.draw.io</a:t>
            </a:r>
            <a:endParaRPr lang="en-US" sz="3165" dirty="0">
              <a:solidFill>
                <a:srgbClr val="000000"/>
              </a:solidFill>
              <a:latin typeface="Klein" panose="02000503060000020004"/>
              <a:ea typeface="Klein" panose="02000503060000020004"/>
              <a:cs typeface="Klein" panose="02000503060000020004"/>
              <a:sym typeface="Klein" panose="02000503060000020004"/>
            </a:endParaRPr>
          </a:p>
          <a:p>
            <a:pPr algn="ctr">
              <a:lnSpc>
                <a:spcPts val="4115"/>
              </a:lnSpc>
              <a:spcBef>
                <a:spcPct val="0"/>
              </a:spcBef>
            </a:pPr>
            <a:r>
              <a:rPr lang="en-US" sz="3165" dirty="0">
                <a:solidFill>
                  <a:srgbClr val="000000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  <a:hlinkClick r:id="rId4"/>
              </a:rPr>
              <a:t>https://reactjs.org/</a:t>
            </a:r>
            <a:r>
              <a:rPr lang="en-US" sz="3165" dirty="0">
                <a:solidFill>
                  <a:srgbClr val="000000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</a:rPr>
              <a:t>  </a:t>
            </a:r>
            <a:r>
              <a:rPr lang="en-IN" sz="3200" dirty="0"/>
              <a:t>ReactJS Official Docs</a:t>
            </a:r>
          </a:p>
          <a:p>
            <a:pPr algn="ctr">
              <a:lnSpc>
                <a:spcPts val="4115"/>
              </a:lnSpc>
              <a:spcBef>
                <a:spcPct val="0"/>
              </a:spcBef>
            </a:pPr>
            <a:r>
              <a:rPr lang="en-IN" sz="3200" dirty="0">
                <a:hlinkClick r:id="rId5"/>
              </a:rPr>
              <a:t>https://nodejs.org/</a:t>
            </a:r>
            <a:r>
              <a:rPr lang="en-IN" sz="3200" dirty="0"/>
              <a:t> Node.js Official Docs</a:t>
            </a:r>
          </a:p>
          <a:p>
            <a:pPr algn="ctr">
              <a:lnSpc>
                <a:spcPts val="4115"/>
              </a:lnSpc>
              <a:spcBef>
                <a:spcPct val="0"/>
              </a:spcBef>
            </a:pPr>
            <a:r>
              <a:rPr lang="en-US" sz="3165" dirty="0">
                <a:solidFill>
                  <a:srgbClr val="000000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  <a:hlinkClick r:id="rId6"/>
              </a:rPr>
              <a:t>https://www.mongodb.com/docs/</a:t>
            </a:r>
            <a:r>
              <a:rPr lang="en-IN" sz="3200" dirty="0">
                <a:solidFill>
                  <a:srgbClr val="000000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</a:rPr>
              <a:t>  </a:t>
            </a:r>
            <a:r>
              <a:rPr lang="en-IN" sz="3200" dirty="0"/>
              <a:t>MongoDB Documentation</a:t>
            </a:r>
            <a:endParaRPr lang="en-US" sz="3165" dirty="0">
              <a:solidFill>
                <a:srgbClr val="000000"/>
              </a:solidFill>
              <a:latin typeface="Klein" panose="02000503060000020004"/>
              <a:ea typeface="Klein" panose="02000503060000020004"/>
              <a:cs typeface="Klein" panose="02000503060000020004"/>
              <a:sym typeface="Klein" panose="02000503060000020004"/>
            </a:endParaRPr>
          </a:p>
          <a:p>
            <a:pPr algn="ctr">
              <a:lnSpc>
                <a:spcPts val="4115"/>
              </a:lnSpc>
              <a:spcBef>
                <a:spcPct val="0"/>
              </a:spcBef>
            </a:pPr>
            <a:endParaRPr lang="en-US" sz="3165" dirty="0">
              <a:solidFill>
                <a:srgbClr val="000000"/>
              </a:solidFill>
              <a:latin typeface="Klein" panose="02000503060000020004"/>
              <a:ea typeface="Klein" panose="02000503060000020004"/>
              <a:cs typeface="Klein" panose="02000503060000020004"/>
              <a:sym typeface="Klein" panose="02000503060000020004"/>
            </a:endParaRPr>
          </a:p>
          <a:p>
            <a:pPr algn="ctr">
              <a:lnSpc>
                <a:spcPts val="4115"/>
              </a:lnSpc>
              <a:spcBef>
                <a:spcPct val="0"/>
              </a:spcBef>
            </a:pPr>
            <a:endParaRPr lang="en-US" sz="3165" dirty="0">
              <a:solidFill>
                <a:srgbClr val="000000"/>
              </a:solidFill>
              <a:latin typeface="Klein" panose="02000503060000020004"/>
              <a:ea typeface="Klein" panose="02000503060000020004"/>
              <a:cs typeface="Klein" panose="02000503060000020004"/>
              <a:sym typeface="Klein" panose="02000503060000020004"/>
            </a:endParaRPr>
          </a:p>
          <a:p>
            <a:pPr algn="ctr">
              <a:lnSpc>
                <a:spcPts val="4115"/>
              </a:lnSpc>
              <a:spcBef>
                <a:spcPct val="0"/>
              </a:spcBef>
            </a:pPr>
            <a:endParaRPr lang="en-US" sz="3165" dirty="0">
              <a:solidFill>
                <a:srgbClr val="000000"/>
              </a:solidFill>
              <a:latin typeface="Klein" panose="02000503060000020004"/>
              <a:ea typeface="Klein" panose="02000503060000020004"/>
              <a:cs typeface="Klein" panose="02000503060000020004"/>
              <a:sym typeface="Klein" panose="02000503060000020004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62110" y="-34925"/>
            <a:ext cx="9140825" cy="10380980"/>
          </a:xfrm>
          <a:custGeom>
            <a:avLst/>
            <a:gdLst/>
            <a:ahLst/>
            <a:cxnLst/>
            <a:rect l="l" t="t" r="r" b="b"/>
            <a:pathLst>
              <a:path w="9140606" h="11092410">
                <a:moveTo>
                  <a:pt x="0" y="0"/>
                </a:moveTo>
                <a:lnTo>
                  <a:pt x="9140607" y="0"/>
                </a:lnTo>
                <a:lnTo>
                  <a:pt x="9140607" y="11092411"/>
                </a:lnTo>
                <a:lnTo>
                  <a:pt x="0" y="1109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76" r="-1067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5753" y="3940108"/>
            <a:ext cx="8049711" cy="157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45"/>
              </a:lnSpc>
            </a:pPr>
            <a:r>
              <a:rPr lang="en-US" sz="9650" b="1">
                <a:solidFill>
                  <a:srgbClr val="718BAB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Thank You!!!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133600" y="9009380"/>
            <a:ext cx="1322197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ym typeface="+mn-ea"/>
              </a:rPr>
              <a:t>These are the membership plans for our Gym ‘Caliber Fitness’ !..  If the Visitor is interested to be the member for our Gym he/she is required to buy a membership plan 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755" y="-123825"/>
            <a:ext cx="18278475" cy="9010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981"/>
            <a:ext cx="18288000" cy="10668961"/>
            <a:chOff x="0" y="0"/>
            <a:chExt cx="24384000" cy="142252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668441" y="4732973"/>
            <a:ext cx="8951119" cy="141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IN" sz="8800" b="1" dirty="0"/>
              <a:t>Registration</a:t>
            </a:r>
            <a:endParaRPr lang="en-US" sz="8300" b="1" dirty="0"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18960" y="6515100"/>
            <a:ext cx="9601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can register to their account. </a:t>
            </a:r>
          </a:p>
          <a:p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22571"/>
            <a:ext cx="1798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This is the Registration Page for visitor to register himself/herself to start with use of  further payment and profile features of our Gym.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76678"/>
            <a:ext cx="17738452" cy="90116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-76200" y="-114300"/>
            <a:ext cx="1826069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ym typeface="+mn-ea"/>
              </a:rPr>
              <a:t>If the visitor enters the invalid data for the registration page , he/she will be restricted  from submitting the registration form.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63736"/>
            <a:ext cx="16610087" cy="83595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52EC7-88BD-976D-0163-2293FADC6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13730"/>
            <a:ext cx="18281026" cy="905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3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805EA-1E2F-5CDC-A8DD-C76CACC2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80414"/>
            <a:ext cx="18281026" cy="892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36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7438" y="-2845897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66102"/>
            <a:ext cx="6943747" cy="4269046"/>
            <a:chOff x="0" y="0"/>
            <a:chExt cx="9258330" cy="5692061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9258330" cy="4567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00"/>
                </a:lnSpc>
              </a:pPr>
              <a:r>
                <a:rPr lang="en-US" sz="7000">
                  <a:solidFill>
                    <a:srgbClr val="000000"/>
                  </a:solidFill>
                  <a:latin typeface="Klein" panose="02000503060000020004"/>
                  <a:ea typeface="Klein" panose="02000503060000020004"/>
                  <a:cs typeface="Klein" panose="02000503060000020004"/>
                  <a:sym typeface="Klein" panose="02000503060000020004"/>
                </a:rPr>
                <a:t>GYM</a:t>
              </a:r>
            </a:p>
            <a:p>
              <a:pPr algn="l">
                <a:lnSpc>
                  <a:spcPts val="9100"/>
                </a:lnSpc>
              </a:pPr>
              <a:r>
                <a:rPr lang="en-US" sz="7000">
                  <a:solidFill>
                    <a:srgbClr val="000000"/>
                  </a:solidFill>
                  <a:latin typeface="Klein" panose="02000503060000020004"/>
                  <a:ea typeface="Klein" panose="02000503060000020004"/>
                  <a:cs typeface="Klein" panose="02000503060000020004"/>
                  <a:sym typeface="Klein" panose="02000503060000020004"/>
                </a:rPr>
                <a:t>MANAGEMENT</a:t>
              </a:r>
            </a:p>
            <a:p>
              <a:pPr algn="l">
                <a:lnSpc>
                  <a:spcPts val="9100"/>
                </a:lnSpc>
              </a:pPr>
              <a:r>
                <a:rPr lang="en-US" sz="7000">
                  <a:solidFill>
                    <a:srgbClr val="000000"/>
                  </a:solidFill>
                  <a:latin typeface="Klein" panose="02000503060000020004"/>
                  <a:ea typeface="Klein" panose="02000503060000020004"/>
                  <a:cs typeface="Klein" panose="02000503060000020004"/>
                  <a:sym typeface="Klein" panose="02000503060000020004"/>
                </a:rPr>
                <a:t>SYSTEM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974935"/>
              <a:ext cx="7665511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03727" y="1489932"/>
            <a:ext cx="4292778" cy="1004804"/>
            <a:chOff x="0" y="0"/>
            <a:chExt cx="5723703" cy="1339739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5723703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Anistina Dsouza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1042"/>
              <a:ext cx="5723703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22-CS-004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03727" y="2856687"/>
            <a:ext cx="4292778" cy="1004804"/>
            <a:chOff x="0" y="0"/>
            <a:chExt cx="5723703" cy="133973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572370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A2E3A"/>
                  </a:solidFill>
                  <a:latin typeface="Helios Bold" panose="020B0704020202020204"/>
                  <a:ea typeface="Helios Bold" panose="020B0704020202020204"/>
                  <a:cs typeface="Helios Bold" panose="020B0704020202020204"/>
                  <a:sym typeface="Helios Bold" panose="020B0704020202020204"/>
                </a:rPr>
                <a:t>Prathana Dubey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61042"/>
              <a:ext cx="5723703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22-CS-005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03727" y="4254583"/>
            <a:ext cx="4292778" cy="1004804"/>
            <a:chOff x="0" y="0"/>
            <a:chExt cx="5723703" cy="133973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572370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A2E3A"/>
                  </a:solidFill>
                  <a:latin typeface="Helios Bold" panose="020B0704020202020204"/>
                  <a:ea typeface="Helios Bold" panose="020B0704020202020204"/>
                  <a:cs typeface="Helios Bold" panose="020B0704020202020204"/>
                  <a:sym typeface="Helios Bold" panose="020B0704020202020204"/>
                </a:rPr>
                <a:t>Vishwaskumar Rami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61042"/>
              <a:ext cx="5723703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22-CS-024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682443" y="380364"/>
            <a:ext cx="4756861" cy="61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0" lvl="1" indent="-399415" algn="l">
              <a:lnSpc>
                <a:spcPts val="4810"/>
              </a:lnSpc>
              <a:buFont typeface="Arial" panose="020B0604020202020204"/>
              <a:buChar char="•"/>
            </a:pPr>
            <a:r>
              <a:rPr lang="en-US" sz="37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Group members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72918" y="5535613"/>
            <a:ext cx="4756861" cy="61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0" lvl="1" indent="-399415" algn="l">
              <a:lnSpc>
                <a:spcPts val="4810"/>
              </a:lnSpc>
              <a:buFont typeface="Arial" panose="020B0604020202020204"/>
              <a:buChar char="•"/>
            </a:pPr>
            <a:r>
              <a:rPr lang="en-US" sz="37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Internal Guide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03727" y="6422073"/>
            <a:ext cx="477768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A2E3A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</a:rPr>
              <a:t>Prof.  Ashwini Kshatriya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72918" y="6984048"/>
            <a:ext cx="4756861" cy="61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0" lvl="1" indent="-399415" algn="l">
              <a:lnSpc>
                <a:spcPts val="4810"/>
              </a:lnSpc>
              <a:buFont typeface="Arial" panose="020B0604020202020204"/>
              <a:buChar char="•"/>
            </a:pPr>
            <a:r>
              <a:rPr lang="en-US" sz="37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External Guide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03727" y="7870509"/>
            <a:ext cx="477768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A2E3A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</a:rPr>
              <a:t>Ms. Daxa Ravani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154279-186A-2909-C778-8D2336B1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747099"/>
            <a:ext cx="18281026" cy="87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73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771" y="-190981"/>
            <a:ext cx="18288000" cy="10668961"/>
            <a:chOff x="0" y="0"/>
            <a:chExt cx="24384000" cy="142252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668441" y="4732973"/>
            <a:ext cx="8951119" cy="141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IN" sz="8800" b="1" dirty="0"/>
              <a:t>Login</a:t>
            </a:r>
            <a:endParaRPr lang="en-US" sz="8300" b="1" dirty="0"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18960" y="6515100"/>
            <a:ext cx="9601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can login to his account. </a:t>
            </a:r>
          </a:p>
          <a:p>
            <a:endParaRPr lang="en-I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457200" y="190500"/>
            <a:ext cx="9144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login validation</a:t>
            </a:r>
          </a:p>
          <a:p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800100"/>
            <a:ext cx="18278475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771525"/>
            <a:ext cx="18278475" cy="8743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771" y="-190981"/>
            <a:ext cx="18288000" cy="10668961"/>
            <a:chOff x="0" y="0"/>
            <a:chExt cx="24384000" cy="142252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668441" y="4732973"/>
            <a:ext cx="10723959" cy="1489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3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Forgot Password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7280" y="6515100"/>
            <a:ext cx="96012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I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can change the Password in case he/she forgots it.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37546"/>
            <a:ext cx="18281026" cy="901190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51422"/>
            <a:ext cx="18253967" cy="87878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647700"/>
            <a:ext cx="17602201" cy="8915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8589450" cy="8915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-114300"/>
            <a:ext cx="11277600" cy="104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787400" y="571500"/>
            <a:ext cx="9931400" cy="145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72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Gym member Panel</a:t>
            </a:r>
          </a:p>
        </p:txBody>
      </p:sp>
      <p:grpSp>
        <p:nvGrpSpPr>
          <p:cNvPr id="8" name="Group 2"/>
          <p:cNvGrpSpPr/>
          <p:nvPr/>
        </p:nvGrpSpPr>
        <p:grpSpPr>
          <a:xfrm>
            <a:off x="-381000" y="-5829300"/>
            <a:ext cx="20421600" cy="18059400"/>
            <a:chOff x="0" y="0"/>
            <a:chExt cx="24384000" cy="14225282"/>
          </a:xfrm>
        </p:grpSpPr>
        <p:pic>
          <p:nvPicPr>
            <p:cNvPr id="9" name="Picture 3"/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48430"/>
            <a:ext cx="18288000" cy="6300470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77098" y="857257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7000" b="1">
                <a:solidFill>
                  <a:srgbClr val="F4F4F4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Contents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609448"/>
              </p:ext>
            </p:extLst>
          </p:nvPr>
        </p:nvGraphicFramePr>
        <p:xfrm>
          <a:off x="9448909" y="4000279"/>
          <a:ext cx="6604347" cy="4253638"/>
        </p:xfrm>
        <a:graphic>
          <a:graphicData uri="http://schemas.openxmlformats.org/drawingml/2006/table">
            <a:tbl>
              <a:tblPr/>
              <a:tblGrid>
                <a:gridCol w="521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+mn-ea"/>
                        </a:rPr>
                        <a:t>Forgot Password</a:t>
                      </a:r>
                      <a:endParaRPr lang="en-US" sz="3200" dirty="0">
                        <a:solidFill>
                          <a:srgbClr val="2A2E3A"/>
                        </a:solidFill>
                        <a:latin typeface="Arial" panose="020B0604020202020204" pitchFamily="34" charset="0"/>
                        <a:ea typeface="Helios" panose="020B0504020202020204"/>
                        <a:cs typeface="Arial" panose="020B0604020202020204" pitchFamily="34" charset="0"/>
                        <a:sym typeface="Helios" panose="020B0504020202020204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200" b="0" dirty="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 Bold" panose="020B0704020202020204"/>
                          <a:cs typeface="Arial" panose="020B0604020202020204" pitchFamily="34" charset="0"/>
                          <a:sym typeface="Helios Bold" panose="020B0704020202020204"/>
                        </a:rPr>
                        <a:t>21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44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Gym Member Panel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200" b="0" dirty="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29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99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Trainer  Panel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200" b="0" dirty="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 Bold" panose="020B0704020202020204"/>
                          <a:cs typeface="Arial" panose="020B0604020202020204" pitchFamily="34" charset="0"/>
                          <a:sym typeface="Helios Bold" panose="020B0704020202020204"/>
                        </a:rPr>
                        <a:t>60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419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Admin  Panel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200" b="0" dirty="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79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1419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Reports 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200" b="0" dirty="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 Bold" panose="020B0704020202020204"/>
                          <a:cs typeface="Arial" panose="020B0604020202020204" pitchFamily="34" charset="0"/>
                          <a:sym typeface="Helios Bold" panose="020B0704020202020204"/>
                        </a:rPr>
                        <a:t>115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Table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2400" y="3924300"/>
          <a:ext cx="6149340" cy="5562600"/>
        </p:xfrm>
        <a:graphic>
          <a:graphicData uri="http://schemas.openxmlformats.org/drawingml/2006/table">
            <a:tbl>
              <a:tblPr/>
              <a:tblGrid>
                <a:gridCol w="4888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3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About the Company 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200" b="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 Bold" panose="020B0704020202020204"/>
                          <a:cs typeface="Arial" panose="020B0604020202020204" pitchFamily="34" charset="0"/>
                          <a:sym typeface="Helios Bold" panose="020B0704020202020204"/>
                        </a:rPr>
                        <a:t>04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Introductions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20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05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Proposed System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200" b="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 Bold" panose="020B0704020202020204"/>
                          <a:cs typeface="Arial" panose="020B0604020202020204" pitchFamily="34" charset="0"/>
                          <a:sym typeface="Helios Bold" panose="020B0704020202020204"/>
                        </a:rPr>
                        <a:t>06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Tools and Technologies 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20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09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HomePage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200" b="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 Bold" panose="020B0704020202020204"/>
                          <a:cs typeface="Arial" panose="020B0604020202020204" pitchFamily="34" charset="0"/>
                          <a:sym typeface="Helios Bold" panose="020B0704020202020204"/>
                        </a:rPr>
                        <a:t>10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Registration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buNone/>
                        <a:defRPr/>
                      </a:pPr>
                      <a:r>
                        <a:rPr lang="en-US" sz="3200" b="0" dirty="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 Bold" panose="020B0704020202020204"/>
                          <a:cs typeface="Arial" panose="020B0604020202020204" pitchFamily="34" charset="0"/>
                          <a:sym typeface="Helios Bold" panose="020B0704020202020204"/>
                        </a:rPr>
                        <a:t>15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65818"/>
              </p:ext>
            </p:extLst>
          </p:nvPr>
        </p:nvGraphicFramePr>
        <p:xfrm>
          <a:off x="9448909" y="8267479"/>
          <a:ext cx="6604347" cy="861419"/>
        </p:xfrm>
        <a:graphic>
          <a:graphicData uri="http://schemas.openxmlformats.org/drawingml/2006/table">
            <a:tbl>
              <a:tblPr/>
              <a:tblGrid>
                <a:gridCol w="521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1419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Bibilography 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200" b="0" dirty="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 Bold" panose="020B0704020202020204"/>
                          <a:cs typeface="Arial" panose="020B0604020202020204" pitchFamily="34" charset="0"/>
                          <a:sym typeface="Helios Bold" panose="020B0704020202020204"/>
                        </a:rPr>
                        <a:t>136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8"/>
          <p:cNvGraphicFramePr>
            <a:graphicFrameLocks noGrp="1"/>
          </p:cNvGraphicFramePr>
          <p:nvPr/>
        </p:nvGraphicFramePr>
        <p:xfrm>
          <a:off x="152400" y="9472930"/>
          <a:ext cx="6149340" cy="838200"/>
        </p:xfrm>
        <a:graphic>
          <a:graphicData uri="http://schemas.openxmlformats.org/drawingml/2006/table">
            <a:tbl>
              <a:tblPr/>
              <a:tblGrid>
                <a:gridCol w="4888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2A2E3A"/>
                          </a:solidFill>
                          <a:latin typeface="Arial" panose="020B0604020202020204" pitchFamily="34" charset="0"/>
                          <a:ea typeface="Helios" panose="020B0504020202020204"/>
                          <a:cs typeface="Arial" panose="020B0604020202020204" pitchFamily="34" charset="0"/>
                          <a:sym typeface="Helios" panose="020B0504020202020204"/>
                        </a:rPr>
                        <a:t>Login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buNone/>
                        <a:defRPr/>
                      </a:pPr>
                      <a:r>
                        <a:rPr lang="en-US" sz="3200" b="0" dirty="0">
                          <a:solidFill>
                            <a:srgbClr val="718BAB"/>
                          </a:solidFill>
                          <a:latin typeface="Arial" panose="020B0604020202020204" pitchFamily="34" charset="0"/>
                          <a:ea typeface="Helios Bold" panose="020B0704020202020204"/>
                          <a:cs typeface="Arial" panose="020B0604020202020204" pitchFamily="34" charset="0"/>
                          <a:sym typeface="Helios Bold" panose="020B0704020202020204"/>
                        </a:rPr>
                        <a:t>18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Freeform 10"/>
          <p:cNvSpPr/>
          <p:nvPr/>
        </p:nvSpPr>
        <p:spPr>
          <a:xfrm>
            <a:off x="7696298" y="758197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0"/>
          <p:cNvSpPr/>
          <p:nvPr/>
        </p:nvSpPr>
        <p:spPr>
          <a:xfrm>
            <a:off x="6553298" y="659137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51835"/>
            <a:ext cx="18281026" cy="89833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-381000" y="-5829300"/>
            <a:ext cx="19431000" cy="180594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Member Dashboard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85800" y="0"/>
            <a:ext cx="13610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Member Dashboard</a:t>
            </a:r>
          </a:p>
          <a:p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From here the member can view subscription plan ,membership,payments,assigend trainer,workout plan and can provide feedback.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43559-57F8-FF16-FBBE-6591557C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1141750"/>
            <a:ext cx="18281026" cy="89547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D3D5F-B53C-ECB5-428A-836AD215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85178"/>
            <a:ext cx="18281026" cy="891664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-381000" y="-5829300"/>
            <a:ext cx="19431000" cy="180594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Member Profile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8234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Member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FBA12-56AA-3F71-C2D5-5110952B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875034"/>
            <a:ext cx="18281026" cy="906906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1027434"/>
            <a:ext cx="18281026" cy="906906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960761"/>
            <a:ext cx="18281026" cy="90595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2667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Validation for Profile Updating Form!!!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-381000" y="-5829300"/>
            <a:ext cx="19431000" cy="180594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620000" y="81915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Member Subscription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Subscription  Plan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9562895"/>
            <a:ext cx="15697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If the member wants to update his/her existing plan… He/she can buy new plan by clicking on CHOOSE PLAN in subscription tabs.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495300"/>
            <a:ext cx="17931765" cy="9177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1607" y="-101719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33698" y="4533900"/>
            <a:ext cx="6176011" cy="4133137"/>
          </a:xfrm>
          <a:custGeom>
            <a:avLst/>
            <a:gdLst/>
            <a:ahLst/>
            <a:cxnLst/>
            <a:rect l="l" t="t" r="r" b="b"/>
            <a:pathLst>
              <a:path w="6176011" h="4716227">
                <a:moveTo>
                  <a:pt x="0" y="0"/>
                </a:moveTo>
                <a:lnTo>
                  <a:pt x="6176011" y="0"/>
                </a:lnTo>
                <a:lnTo>
                  <a:pt x="6176011" y="4716227"/>
                </a:lnTo>
                <a:lnTo>
                  <a:pt x="0" y="4716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92331" y="-37121"/>
            <a:ext cx="9468201" cy="10020521"/>
            <a:chOff x="0" y="0"/>
            <a:chExt cx="12624268" cy="13360694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2624268" cy="1353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15"/>
                </a:lnSpc>
              </a:pPr>
              <a:r>
                <a:rPr lang="en-US" sz="6320" b="1">
                  <a:solidFill>
                    <a:srgbClr val="153969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About the Company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3406"/>
              <a:ext cx="11397448" cy="1145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3570" lvl="1" indent="-311785" algn="l">
                <a:lnSpc>
                  <a:spcPts val="4045"/>
                </a:lnSpc>
                <a:buFont typeface="Arial" panose="020B0604020202020204"/>
                <a:buChar char="•"/>
              </a:pPr>
              <a:r>
                <a:rPr lang="en-US" sz="289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TEJEEL INNOVATIONS LLP, established in 2021, is driven by a bold vision to address social challenges using innovative methods and cutting-edge AI technologies.</a:t>
              </a:r>
            </a:p>
            <a:p>
              <a:pPr marL="623570" lvl="1" indent="-311785" algn="l">
                <a:lnSpc>
                  <a:spcPts val="4045"/>
                </a:lnSpc>
                <a:buFont typeface="Arial" panose="020B0604020202020204"/>
                <a:buChar char="•"/>
              </a:pPr>
              <a:r>
                <a:rPr lang="en-US" sz="289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 Our dynamic team brings extensive knowledge and expertise in AI to develop impactful solutions that make a positive difference in society. We are committed to leveraging the power of AI only when necessary, employing it as a tool to enhance our problem-solving capabilities.</a:t>
              </a:r>
            </a:p>
            <a:p>
              <a:pPr marL="623570" lvl="1" indent="-311785" algn="l">
                <a:lnSpc>
                  <a:spcPts val="4045"/>
                </a:lnSpc>
                <a:buFont typeface="Arial" panose="020B0604020202020204"/>
                <a:buChar char="•"/>
              </a:pPr>
              <a:r>
                <a:rPr lang="en-US" sz="289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 Our approach is rooted in a deep commitment to ethical and responsible use of AI, ensuring that our solutions are aligned with societal values and needs. With a passion for innovation, we strive to create meaningful and sustainable impact in the world.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171452" y="139739"/>
            <a:ext cx="6176010" cy="4363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rgbClr val="0C2C57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TEJEEL</a:t>
            </a:r>
          </a:p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rgbClr val="0C2C57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 INNOVATION</a:t>
            </a:r>
            <a:r>
              <a:rPr lang="en-US" sz="6000" dirty="0">
                <a:solidFill>
                  <a:srgbClr val="0C2C57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</a:rPr>
              <a:t>S</a:t>
            </a:r>
          </a:p>
          <a:p>
            <a:pPr algn="ctr">
              <a:lnSpc>
                <a:spcPts val="294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  <a:ea typeface="Klein" panose="02000503060000020004"/>
                <a:cs typeface="Klein" panose="02000503060000020004"/>
                <a:sym typeface="Klein" panose="02000503060000020004"/>
              </a:rPr>
              <a:t>CW-A61, </a:t>
            </a:r>
          </a:p>
          <a:p>
            <a:pPr algn="ctr">
              <a:lnSpc>
                <a:spcPts val="294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  <a:ea typeface="Klein" panose="02000503060000020004"/>
                <a:cs typeface="Klein" panose="02000503060000020004"/>
                <a:sym typeface="Klein" panose="02000503060000020004"/>
              </a:rPr>
              <a:t>2nd floor, I-Hub, </a:t>
            </a:r>
          </a:p>
          <a:p>
            <a:pPr algn="ctr">
              <a:lnSpc>
                <a:spcPts val="294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  <a:ea typeface="Klein" panose="02000503060000020004"/>
                <a:cs typeface="Klein" panose="02000503060000020004"/>
                <a:sym typeface="Klein" panose="02000503060000020004"/>
              </a:rPr>
              <a:t>KCG Campus, opp. PRL, </a:t>
            </a:r>
          </a:p>
          <a:p>
            <a:pPr algn="ctr">
              <a:lnSpc>
                <a:spcPts val="2940"/>
              </a:lnSpc>
            </a:pPr>
            <a:r>
              <a:rPr lang="en-US" sz="2800" dirty="0" err="1">
                <a:solidFill>
                  <a:srgbClr val="000000"/>
                </a:solidFill>
                <a:latin typeface="+mj-lt"/>
                <a:ea typeface="Klein" panose="02000503060000020004"/>
                <a:cs typeface="Klein" panose="02000503060000020004"/>
                <a:sym typeface="Klein" panose="02000503060000020004"/>
              </a:rPr>
              <a:t>Navrangpura</a:t>
            </a:r>
            <a:r>
              <a:rPr lang="en-US" sz="2800" dirty="0">
                <a:solidFill>
                  <a:srgbClr val="000000"/>
                </a:solidFill>
                <a:latin typeface="+mj-lt"/>
                <a:ea typeface="Klein" panose="02000503060000020004"/>
                <a:cs typeface="Klein" panose="02000503060000020004"/>
                <a:sym typeface="Klein" panose="02000503060000020004"/>
              </a:rPr>
              <a:t>, </a:t>
            </a:r>
          </a:p>
          <a:p>
            <a:pPr algn="ctr">
              <a:lnSpc>
                <a:spcPts val="2940"/>
              </a:lnSpc>
            </a:pPr>
            <a:r>
              <a:rPr lang="en-US" sz="2800" dirty="0">
                <a:solidFill>
                  <a:srgbClr val="000000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</a:rPr>
              <a:t>Ahmedabad, </a:t>
            </a:r>
          </a:p>
          <a:p>
            <a:pPr algn="ctr">
              <a:lnSpc>
                <a:spcPts val="2940"/>
              </a:lnSpc>
            </a:pPr>
            <a:r>
              <a:rPr lang="en-US" sz="2800" dirty="0">
                <a:solidFill>
                  <a:srgbClr val="000000"/>
                </a:solidFill>
                <a:latin typeface="Klein" panose="02000503060000020004"/>
                <a:ea typeface="Klein" panose="02000503060000020004"/>
                <a:cs typeface="Klein" panose="02000503060000020004"/>
                <a:sym typeface="Klein" panose="02000503060000020004"/>
              </a:rPr>
              <a:t>Gujarat-380015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60531" y="8791575"/>
            <a:ext cx="7026458" cy="78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Contact :- +917046106845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Contact Mail id: tejeelinnovationsllp@gmail.com  :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201386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By clicking on CHOOSE PLAN a new tab will open for payment of that selected plan 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014095"/>
            <a:ext cx="18249900" cy="88677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71" y="2667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Validation for Payment Form!!!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1113790"/>
            <a:ext cx="17683480" cy="893508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661670"/>
            <a:ext cx="18278475" cy="89630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-381000" y="-5829300"/>
            <a:ext cx="19431000" cy="180594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Membership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-381000" y="-5829300"/>
            <a:ext cx="19431000" cy="180594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Payments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8465"/>
            <a:ext cx="18033365" cy="94030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-381000" y="-5829300"/>
            <a:ext cx="19431000" cy="180594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Assign Trainer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93756"/>
            <a:ext cx="10744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Assign Trainer !!!</a:t>
            </a:r>
          </a:p>
          <a:p>
            <a:r>
              <a:rPr lang="en-US" sz="2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Here the member can view a trainer assigned to him/her.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59A6F-A9A2-438A-D51C-79789784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1151255"/>
            <a:ext cx="18281026" cy="909764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-381000" y="-5829300"/>
            <a:ext cx="19431000" cy="180594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Workout Plan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436196" cy="10287000"/>
            <a:chOff x="0" y="0"/>
            <a:chExt cx="274862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8628" cy="2709333"/>
            </a:xfrm>
            <a:custGeom>
              <a:avLst/>
              <a:gdLst/>
              <a:ahLst/>
              <a:cxnLst/>
              <a:rect l="l" t="t" r="r" b="b"/>
              <a:pathLst>
                <a:path w="2748628" h="2709333">
                  <a:moveTo>
                    <a:pt x="0" y="0"/>
                  </a:moveTo>
                  <a:lnTo>
                    <a:pt x="2748628" y="0"/>
                  </a:lnTo>
                  <a:lnTo>
                    <a:pt x="27486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862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7654342" cy="2826991"/>
            <a:chOff x="0" y="0"/>
            <a:chExt cx="10205789" cy="3769321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10205789" cy="2804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40"/>
                </a:lnSpc>
              </a:pPr>
              <a:r>
                <a:rPr lang="en-US" sz="4800" b="1">
                  <a:solidFill>
                    <a:srgbClr val="153969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INTRODUCTION</a:t>
              </a:r>
            </a:p>
            <a:p>
              <a:pPr algn="l">
                <a:lnSpc>
                  <a:spcPts val="5300"/>
                </a:lnSpc>
              </a:pPr>
              <a:endParaRPr lang="en-US" sz="4800" b="1">
                <a:solidFill>
                  <a:srgbClr val="153969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  <a:p>
              <a:pPr algn="l">
                <a:lnSpc>
                  <a:spcPts val="5300"/>
                </a:lnSpc>
              </a:pPr>
              <a:endParaRPr lang="en-US" sz="4800" b="1">
                <a:solidFill>
                  <a:srgbClr val="153969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55255"/>
              <a:ext cx="8007775" cy="514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5393" y="2509702"/>
            <a:ext cx="10240802" cy="869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In today's health-conscious world, gyms face the challenge of managing memberships, appointments and keeping their members engaged. This is where gym management systems come in.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A gym management system, is a digital tool that helps gyms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It acts like a central hub for all things gym-related, automating tasks and providing a platform for  staff  and gym members.</a:t>
            </a:r>
          </a:p>
          <a:p>
            <a:pPr algn="l">
              <a:lnSpc>
                <a:spcPts val="3640"/>
              </a:lnSpc>
            </a:pPr>
            <a:endParaRPr lang="en-US" sz="300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3640"/>
              </a:lnSpc>
            </a:pPr>
            <a:endParaRPr lang="en-US" sz="300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3640"/>
              </a:lnSpc>
            </a:pPr>
            <a:endParaRPr lang="en-US" sz="300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3997" y="6243502"/>
            <a:ext cx="6034312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 streamline operations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 improve member experience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 gain valuable insights.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436196" y="0"/>
            <a:ext cx="8025972" cy="10287000"/>
          </a:xfrm>
          <a:custGeom>
            <a:avLst/>
            <a:gdLst/>
            <a:ahLst/>
            <a:cxnLst/>
            <a:rect l="l" t="t" r="r" b="b"/>
            <a:pathLst>
              <a:path w="8025972" h="10287000">
                <a:moveTo>
                  <a:pt x="0" y="0"/>
                </a:moveTo>
                <a:lnTo>
                  <a:pt x="8025971" y="0"/>
                </a:lnTo>
                <a:lnTo>
                  <a:pt x="80259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196" t="-6770" r="-19653"/>
            </a:stretch>
          </a:blipFill>
          <a:ln cap="sq">
            <a:noFill/>
            <a:prstDash val="sysDot"/>
            <a:miter/>
          </a:ln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1141718"/>
            <a:ext cx="18281026" cy="9183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6329" y="0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Workout Plan </a:t>
            </a:r>
          </a:p>
          <a:p>
            <a:r>
              <a:rPr lang="en-US" altLang="en-IN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Member can exercise plans day-wise!!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94704"/>
            <a:ext cx="18281026" cy="889759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-381000" y="-5829300"/>
            <a:ext cx="19431000" cy="180594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877300" y="7048500"/>
            <a:ext cx="10172700" cy="296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Frequently Asked Questions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04800" y="38100"/>
            <a:ext cx="9144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FAQ</a:t>
            </a:r>
          </a:p>
          <a:p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Member can ask general questions from a set of predefined questions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446AE-002B-883C-F50F-E8011E53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989340"/>
            <a:ext cx="18281026" cy="90309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-381000" y="-5829300"/>
            <a:ext cx="19431000" cy="180594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Member Feedback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76200" y="0"/>
            <a:ext cx="9144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IN" sz="20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Member</a:t>
            </a:r>
            <a:r>
              <a:rPr lang="en-IN" sz="20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altLang="en-IN" sz="20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Feedback</a:t>
            </a:r>
            <a:endParaRPr lang="en-US" sz="2000" b="1" dirty="0"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Member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can </a:t>
            </a:r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provide his/her feedback on gym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933450"/>
            <a:ext cx="18278475" cy="87249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571500"/>
            <a:ext cx="18278475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-381000" y="-5829300"/>
            <a:ext cx="19431000" cy="180594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Member logout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C1F909-8562-2219-8E5F-58DF6534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798834"/>
            <a:ext cx="18281026" cy="906906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52400" y="90170"/>
            <a:ext cx="9144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Member Logout</a:t>
            </a:r>
          </a:p>
          <a:p>
            <a:r>
              <a:rPr lang="en-US" altLang="en-IN" sz="3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endParaRPr lang="en-I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090295"/>
            <a:ext cx="18278475" cy="9020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48733" y="-2845897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4" y="0"/>
                </a:lnTo>
                <a:lnTo>
                  <a:pt x="15978794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410615"/>
            <a:ext cx="6278177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b="1">
                <a:solidFill>
                  <a:srgbClr val="000000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Proposed System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58661" y="588811"/>
            <a:ext cx="8762202" cy="95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sz="331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Our gym management system has 4 types of users having following roles:</a:t>
            </a:r>
          </a:p>
          <a:p>
            <a:pPr algn="l">
              <a:lnSpc>
                <a:spcPts val="4635"/>
              </a:lnSpc>
              <a:spcBef>
                <a:spcPct val="0"/>
              </a:spcBef>
            </a:pPr>
            <a:endParaRPr lang="en-US" sz="331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sz="331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•Admin : Admin can login,  membership plans, view payment and view feedback.</a:t>
            </a:r>
          </a:p>
          <a:p>
            <a:pPr algn="l">
              <a:lnSpc>
                <a:spcPts val="1635"/>
              </a:lnSpc>
              <a:spcBef>
                <a:spcPct val="0"/>
              </a:spcBef>
            </a:pPr>
            <a:r>
              <a:rPr lang="en-US" sz="117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•</a:t>
            </a:r>
          </a:p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sz="331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•Trainer : Trainer can login, edit his/her profile, view feedback , create and assign workout plans.</a:t>
            </a:r>
          </a:p>
          <a:p>
            <a:pPr algn="l">
              <a:lnSpc>
                <a:spcPts val="4635"/>
              </a:lnSpc>
              <a:spcBef>
                <a:spcPct val="0"/>
              </a:spcBef>
            </a:pPr>
            <a:endParaRPr lang="en-US" sz="331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sz="331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•Gym member : Client can login, edit his/her profile, purchase membership plans,  make payments, post feedbacks. </a:t>
            </a:r>
          </a:p>
          <a:p>
            <a:pPr algn="l">
              <a:lnSpc>
                <a:spcPts val="4635"/>
              </a:lnSpc>
              <a:spcBef>
                <a:spcPct val="0"/>
              </a:spcBef>
            </a:pPr>
            <a:endParaRPr lang="en-US" sz="331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sz="331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•Visitor : Visitor can register.</a:t>
            </a:r>
          </a:p>
          <a:p>
            <a:pPr algn="l">
              <a:lnSpc>
                <a:spcPts val="4635"/>
              </a:lnSpc>
              <a:spcBef>
                <a:spcPct val="0"/>
              </a:spcBef>
            </a:pPr>
            <a:endParaRPr lang="en-US" sz="331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4635"/>
              </a:lnSpc>
              <a:spcBef>
                <a:spcPct val="0"/>
              </a:spcBef>
            </a:pPr>
            <a:endParaRPr lang="en-US" sz="331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-114300"/>
            <a:ext cx="11277600" cy="104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219200" y="647700"/>
            <a:ext cx="9931400" cy="145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72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Trainer Panel</a:t>
            </a:r>
          </a:p>
        </p:txBody>
      </p:sp>
      <p:grpSp>
        <p:nvGrpSpPr>
          <p:cNvPr id="8" name="Group 2"/>
          <p:cNvGrpSpPr/>
          <p:nvPr/>
        </p:nvGrpSpPr>
        <p:grpSpPr>
          <a:xfrm>
            <a:off x="-228600" y="-5829300"/>
            <a:ext cx="20269200" cy="18059400"/>
            <a:chOff x="0" y="0"/>
            <a:chExt cx="24384000" cy="14225282"/>
          </a:xfrm>
        </p:grpSpPr>
        <p:pic>
          <p:nvPicPr>
            <p:cNvPr id="9" name="Picture 3"/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" y="756625"/>
            <a:ext cx="18252447" cy="877374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Trainer Dashboard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85800" y="0"/>
            <a:ext cx="13610590" cy="150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Trainer Dashboard</a:t>
            </a:r>
          </a:p>
          <a:p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From here the Trainer can view total member and operates other functionalities like Profile Workout Plan management and can view feedback 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" y="1160814"/>
            <a:ext cx="18233395" cy="885948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685800"/>
            <a:ext cx="18278475" cy="8915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Trainer Profile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" y="789329"/>
            <a:ext cx="18271500" cy="892617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28600" y="114300"/>
            <a:ext cx="9144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Trainer Profile</a:t>
            </a:r>
          </a:p>
          <a:p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Trainer can edit his/her profile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033145"/>
            <a:ext cx="18278475" cy="89820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733425"/>
            <a:ext cx="18278475" cy="88201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115300" y="83439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Assigned Members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59813" y="-2845897"/>
            <a:ext cx="15198816" cy="15198816"/>
          </a:xfrm>
          <a:custGeom>
            <a:avLst/>
            <a:gdLst/>
            <a:ahLst/>
            <a:cxnLst/>
            <a:rect l="l" t="t" r="r" b="b"/>
            <a:pathLst>
              <a:path w="15198816" h="15198816">
                <a:moveTo>
                  <a:pt x="0" y="0"/>
                </a:moveTo>
                <a:lnTo>
                  <a:pt x="15198816" y="0"/>
                </a:lnTo>
                <a:lnTo>
                  <a:pt x="15198816" y="15198815"/>
                </a:lnTo>
                <a:lnTo>
                  <a:pt x="0" y="15198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410615"/>
            <a:ext cx="6278177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b="1" dirty="0">
                <a:solidFill>
                  <a:srgbClr val="000000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Proposed System cont..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06720" y="1932265"/>
            <a:ext cx="10081280" cy="446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endParaRPr sz="4000" dirty="0"/>
          </a:p>
          <a:p>
            <a:pPr algn="l">
              <a:lnSpc>
                <a:spcPts val="5040"/>
              </a:lnSpc>
            </a:pPr>
            <a:endParaRPr sz="4000" dirty="0"/>
          </a:p>
          <a:p>
            <a:pPr marL="777875" lvl="1" indent="-388620" algn="l">
              <a:lnSpc>
                <a:spcPts val="5040"/>
              </a:lnSpc>
              <a:buFont typeface="Arial" panose="020B0604020202020204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Dashboard:</a:t>
            </a:r>
            <a:r>
              <a:rPr lang="en-US" sz="4000" dirty="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  here the personal information will be provided to user on his/her personal Dashboard.</a:t>
            </a:r>
          </a:p>
          <a:p>
            <a:pPr algn="l">
              <a:lnSpc>
                <a:spcPts val="5040"/>
              </a:lnSpc>
            </a:pPr>
            <a:endParaRPr lang="en-US" sz="4000" dirty="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057275"/>
            <a:ext cx="18278475" cy="89344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6200" y="266700"/>
            <a:ext cx="9144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Assigned Members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Workout plan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457200" y="0"/>
            <a:ext cx="12857480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Workout Plan</a:t>
            </a:r>
          </a:p>
          <a:p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lang="en-US" altLang="en-IN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Trainer can edit the workout plan  </a:t>
            </a:r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928370"/>
            <a:ext cx="18278475" cy="88868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685800"/>
            <a:ext cx="18278475" cy="8915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Feedback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33400" y="-38100"/>
            <a:ext cx="9144000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Feedback</a:t>
            </a:r>
          </a:p>
          <a:p>
            <a:r>
              <a:rPr lang="en-US" altLang="en-IN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Trainer can view the  Feedback given by a member </a:t>
            </a:r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014095"/>
            <a:ext cx="18278475" cy="88677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Trainer Logout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" y="680414"/>
            <a:ext cx="18271500" cy="8926171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28600" y="38100"/>
            <a:ext cx="9144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Logout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638175"/>
            <a:ext cx="18278475" cy="90106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-114300"/>
            <a:ext cx="11277600" cy="104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219200" y="647700"/>
            <a:ext cx="9931400" cy="145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72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Admin Panel</a:t>
            </a:r>
          </a:p>
        </p:txBody>
      </p:sp>
      <p:grpSp>
        <p:nvGrpSpPr>
          <p:cNvPr id="8" name="Group 2"/>
          <p:cNvGrpSpPr/>
          <p:nvPr/>
        </p:nvGrpSpPr>
        <p:grpSpPr>
          <a:xfrm>
            <a:off x="-990600" y="-5829300"/>
            <a:ext cx="21031200" cy="18059400"/>
            <a:chOff x="0" y="0"/>
            <a:chExt cx="24384000" cy="14225282"/>
          </a:xfrm>
        </p:grpSpPr>
        <p:pic>
          <p:nvPicPr>
            <p:cNvPr id="9" name="Picture 3"/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7438" y="-2845897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410615"/>
            <a:ext cx="6278177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b="1">
                <a:solidFill>
                  <a:srgbClr val="000000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Proposed System cont..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2199156"/>
            <a:ext cx="8921418" cy="5424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0"/>
              </a:lnSpc>
            </a:pPr>
            <a:endParaRPr sz="4000" dirty="0"/>
          </a:p>
          <a:p>
            <a:pPr marL="727710" lvl="1" indent="-363855" algn="l">
              <a:lnSpc>
                <a:spcPts val="4720"/>
              </a:lnSpc>
              <a:buFont typeface="Arial" panose="020B0604020202020204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Feedback:</a:t>
            </a:r>
            <a:r>
              <a:rPr lang="en-US" sz="4000" dirty="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 Allows user to provide feedback on trainer regarding workout plans and personal opinions</a:t>
            </a:r>
          </a:p>
          <a:p>
            <a:pPr marL="363855" lvl="1" algn="l">
              <a:lnSpc>
                <a:spcPts val="4720"/>
              </a:lnSpc>
            </a:pPr>
            <a:endParaRPr lang="en-US" sz="4000" dirty="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marL="727710" lvl="1" indent="-363855" algn="l">
              <a:lnSpc>
                <a:spcPts val="4720"/>
              </a:lnSpc>
              <a:buFont typeface="Arial" panose="020B0604020202020204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Workout plan:</a:t>
            </a:r>
            <a:r>
              <a:rPr lang="en-US" sz="4000" dirty="0">
                <a:solidFill>
                  <a:srgbClr val="000000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 The trainer will provide work out plans to the members assigned under him.</a:t>
            </a:r>
          </a:p>
          <a:p>
            <a:pPr algn="l">
              <a:lnSpc>
                <a:spcPts val="4720"/>
              </a:lnSpc>
            </a:pPr>
            <a:endParaRPr lang="en-US" sz="4000" dirty="0">
              <a:solidFill>
                <a:srgbClr val="000000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685178"/>
            <a:ext cx="18281026" cy="891664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Admin Dashboard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09600" y="266700"/>
            <a:ext cx="9144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Admin Dashboard</a:t>
            </a:r>
          </a:p>
          <a:p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46F19-5F3D-F9EA-646D-155166E6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903624"/>
            <a:ext cx="18281026" cy="896427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90AF0-2637-71F6-C013-1C4FEAD1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903624"/>
            <a:ext cx="18281026" cy="89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745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Subscription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0" y="38100"/>
            <a:ext cx="9144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Manage Subscription of Gym</a:t>
            </a:r>
          </a:p>
          <a:p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Admin can edit and update the subscription plans for the gym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995045"/>
            <a:ext cx="18278475" cy="92106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718820"/>
            <a:ext cx="18278475" cy="88487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324610" y="9024620"/>
            <a:ext cx="158203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Adding a new Plan .</a:t>
            </a:r>
          </a:p>
          <a:p>
            <a:endParaRPr 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8278475" cy="88677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701675" y="9120505"/>
            <a:ext cx="17586325" cy="915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/>
              <a:t>New Plan added Successfully!!</a:t>
            </a:r>
          </a:p>
          <a:p>
            <a:r>
              <a:rPr lang="en-US" sz="2800"/>
              <a:t>The plan can be edited and deleted as per the need of GYM.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-19050"/>
            <a:ext cx="18278475" cy="8953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451225" y="6896100"/>
            <a:ext cx="3111500" cy="706755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53415" y="9296400"/>
            <a:ext cx="132911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Edit the existing plan if needed.</a:t>
            </a:r>
          </a:p>
          <a:p>
            <a:endParaRPr 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19075"/>
            <a:ext cx="18211800" cy="8934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061" y="3805302"/>
            <a:ext cx="3267862" cy="1150645"/>
            <a:chOff x="0" y="0"/>
            <a:chExt cx="838907" cy="295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8907" cy="295387"/>
            </a:xfrm>
            <a:custGeom>
              <a:avLst/>
              <a:gdLst/>
              <a:ahLst/>
              <a:cxnLst/>
              <a:rect l="l" t="t" r="r" b="b"/>
              <a:pathLst>
                <a:path w="838907" h="29538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38907" cy="40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Times New Roman Bold" panose="02020803070505020304"/>
                  <a:ea typeface="Times New Roman Bold" panose="02020803070505020304"/>
                  <a:cs typeface="Times New Roman Bold" panose="02020803070505020304"/>
                  <a:sym typeface="Times New Roman Bold" panose="02020803070505020304"/>
                </a:rPr>
                <a:t>FRONT-END</a:t>
              </a:r>
              <a:r>
                <a:rPr lang="en-US" sz="3000" b="1">
                  <a:solidFill>
                    <a:srgbClr val="718BAB"/>
                  </a:solidFill>
                  <a:latin typeface="Times New Roman Bold" panose="02020803070505020304"/>
                  <a:ea typeface="Times New Roman Bold" panose="02020803070505020304"/>
                  <a:cs typeface="Times New Roman Bold" panose="02020803070505020304"/>
                  <a:sym typeface="Times New Roman Bold" panose="02020803070505020304"/>
                </a:rPr>
                <a:t>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86663" y="6240850"/>
            <a:ext cx="3374584" cy="1188223"/>
            <a:chOff x="0" y="0"/>
            <a:chExt cx="838907" cy="2953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8907" cy="295387"/>
            </a:xfrm>
            <a:custGeom>
              <a:avLst/>
              <a:gdLst/>
              <a:ahLst/>
              <a:cxnLst/>
              <a:rect l="l" t="t" r="r" b="b"/>
              <a:pathLst>
                <a:path w="838907" h="29538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38907" cy="40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Times New Roman Bold" panose="02020803070505020304"/>
                  <a:ea typeface="Times New Roman Bold" panose="02020803070505020304"/>
                  <a:cs typeface="Times New Roman Bold" panose="02020803070505020304"/>
                  <a:sym typeface="Times New Roman Bold" panose="02020803070505020304"/>
                </a:rPr>
                <a:t>DFD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-8868"/>
            <a:ext cx="9144000" cy="10295868"/>
            <a:chOff x="0" y="0"/>
            <a:chExt cx="2408296" cy="2711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8296" cy="2711669"/>
            </a:xfrm>
            <a:custGeom>
              <a:avLst/>
              <a:gdLst/>
              <a:ahLst/>
              <a:cxnLst/>
              <a:rect l="l" t="t" r="r" b="b"/>
              <a:pathLst>
                <a:path w="2408296" h="2711669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408296" cy="2778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44000" y="572688"/>
            <a:ext cx="9310763" cy="9310763"/>
          </a:xfrm>
          <a:custGeom>
            <a:avLst/>
            <a:gdLst/>
            <a:ahLst/>
            <a:cxnLst/>
            <a:rect l="l" t="t" r="r" b="b"/>
            <a:pathLst>
              <a:path w="9310763" h="9310763">
                <a:moveTo>
                  <a:pt x="0" y="0"/>
                </a:moveTo>
                <a:lnTo>
                  <a:pt x="9310763" y="0"/>
                </a:lnTo>
                <a:lnTo>
                  <a:pt x="9310763" y="9310763"/>
                </a:lnTo>
                <a:lnTo>
                  <a:pt x="0" y="9310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424703" y="3805302"/>
            <a:ext cx="3267862" cy="1150645"/>
            <a:chOff x="0" y="0"/>
            <a:chExt cx="838907" cy="2953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8907" cy="295387"/>
            </a:xfrm>
            <a:custGeom>
              <a:avLst/>
              <a:gdLst/>
              <a:ahLst/>
              <a:cxnLst/>
              <a:rect l="l" t="t" r="r" b="b"/>
              <a:pathLst>
                <a:path w="838907" h="29538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838907" cy="40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Times New Roman Bold" panose="02020803070505020304"/>
                  <a:ea typeface="Times New Roman Bold" panose="02020803070505020304"/>
                  <a:cs typeface="Times New Roman Bold" panose="02020803070505020304"/>
                  <a:sym typeface="Times New Roman Bold" panose="02020803070505020304"/>
                </a:rPr>
                <a:t>BACK-END</a:t>
              </a:r>
              <a:r>
                <a:rPr lang="en-US" sz="3000" b="1">
                  <a:solidFill>
                    <a:srgbClr val="718BAB"/>
                  </a:solidFill>
                  <a:latin typeface="Times New Roman Bold" panose="02020803070505020304"/>
                  <a:ea typeface="Times New Roman Bold" panose="02020803070505020304"/>
                  <a:cs typeface="Times New Roman Bold" panose="02020803070505020304"/>
                  <a:sym typeface="Times New Roman Bold" panose="02020803070505020304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56225" y="5136922"/>
            <a:ext cx="1156453" cy="3330946"/>
            <a:chOff x="0" y="0"/>
            <a:chExt cx="1541938" cy="4441261"/>
          </a:xfrm>
        </p:grpSpPr>
        <p:sp>
          <p:nvSpPr>
            <p:cNvPr id="16" name="Freeform 16"/>
            <p:cNvSpPr/>
            <p:nvPr/>
          </p:nvSpPr>
          <p:spPr>
            <a:xfrm>
              <a:off x="322460" y="0"/>
              <a:ext cx="802724" cy="802724"/>
            </a:xfrm>
            <a:custGeom>
              <a:avLst/>
              <a:gdLst/>
              <a:ahLst/>
              <a:cxnLst/>
              <a:rect l="l" t="t" r="r" b="b"/>
              <a:pathLst>
                <a:path w="802724" h="802724">
                  <a:moveTo>
                    <a:pt x="0" y="0"/>
                  </a:moveTo>
                  <a:lnTo>
                    <a:pt x="802723" y="0"/>
                  </a:lnTo>
                  <a:lnTo>
                    <a:pt x="802723" y="802724"/>
                  </a:lnTo>
                  <a:lnTo>
                    <a:pt x="0" y="802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22460" y="876038"/>
              <a:ext cx="802724" cy="802724"/>
            </a:xfrm>
            <a:custGeom>
              <a:avLst/>
              <a:gdLst/>
              <a:ahLst/>
              <a:cxnLst/>
              <a:rect l="l" t="t" r="r" b="b"/>
              <a:pathLst>
                <a:path w="802724" h="802724">
                  <a:moveTo>
                    <a:pt x="0" y="0"/>
                  </a:moveTo>
                  <a:lnTo>
                    <a:pt x="802723" y="0"/>
                  </a:lnTo>
                  <a:lnTo>
                    <a:pt x="802723" y="802724"/>
                  </a:lnTo>
                  <a:lnTo>
                    <a:pt x="0" y="802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416754" y="1704162"/>
              <a:ext cx="708429" cy="805414"/>
            </a:xfrm>
            <a:custGeom>
              <a:avLst/>
              <a:gdLst/>
              <a:ahLst/>
              <a:cxnLst/>
              <a:rect l="l" t="t" r="r" b="b"/>
              <a:pathLst>
                <a:path w="708429" h="805414">
                  <a:moveTo>
                    <a:pt x="0" y="0"/>
                  </a:moveTo>
                  <a:lnTo>
                    <a:pt x="708429" y="0"/>
                  </a:lnTo>
                  <a:lnTo>
                    <a:pt x="708429" y="805414"/>
                  </a:lnTo>
                  <a:lnTo>
                    <a:pt x="0" y="805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59567" y="2585776"/>
              <a:ext cx="822803" cy="758807"/>
            </a:xfrm>
            <a:custGeom>
              <a:avLst/>
              <a:gdLst/>
              <a:ahLst/>
              <a:cxnLst/>
              <a:rect l="l" t="t" r="r" b="b"/>
              <a:pathLst>
                <a:path w="822803" h="758807">
                  <a:moveTo>
                    <a:pt x="0" y="0"/>
                  </a:moveTo>
                  <a:lnTo>
                    <a:pt x="822804" y="0"/>
                  </a:lnTo>
                  <a:lnTo>
                    <a:pt x="822804" y="758807"/>
                  </a:lnTo>
                  <a:lnTo>
                    <a:pt x="0" y="758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3497595"/>
              <a:ext cx="1541938" cy="943666"/>
            </a:xfrm>
            <a:custGeom>
              <a:avLst/>
              <a:gdLst/>
              <a:ahLst/>
              <a:cxnLst/>
              <a:rect l="l" t="t" r="r" b="b"/>
              <a:pathLst>
                <a:path w="1541938" h="943666">
                  <a:moveTo>
                    <a:pt x="0" y="0"/>
                  </a:moveTo>
                  <a:lnTo>
                    <a:pt x="1541938" y="0"/>
                  </a:lnTo>
                  <a:lnTo>
                    <a:pt x="1541938" y="943666"/>
                  </a:lnTo>
                  <a:lnTo>
                    <a:pt x="0" y="94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5510543" y="5228069"/>
            <a:ext cx="602043" cy="602043"/>
          </a:xfrm>
          <a:custGeom>
            <a:avLst/>
            <a:gdLst/>
            <a:ahLst/>
            <a:cxnLst/>
            <a:rect l="l" t="t" r="r" b="b"/>
            <a:pathLst>
              <a:path w="602043" h="602043">
                <a:moveTo>
                  <a:pt x="0" y="0"/>
                </a:moveTo>
                <a:lnTo>
                  <a:pt x="602043" y="0"/>
                </a:lnTo>
                <a:lnTo>
                  <a:pt x="602043" y="602043"/>
                </a:lnTo>
                <a:lnTo>
                  <a:pt x="0" y="602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424703" y="7449362"/>
            <a:ext cx="1008823" cy="1007639"/>
          </a:xfrm>
          <a:custGeom>
            <a:avLst/>
            <a:gdLst/>
            <a:ahLst/>
            <a:cxnLst/>
            <a:rect l="l" t="t" r="r" b="b"/>
            <a:pathLst>
              <a:path w="1008823" h="1007639">
                <a:moveTo>
                  <a:pt x="0" y="0"/>
                </a:moveTo>
                <a:lnTo>
                  <a:pt x="1008823" y="0"/>
                </a:lnTo>
                <a:lnTo>
                  <a:pt x="1008823" y="1007639"/>
                </a:lnTo>
                <a:lnTo>
                  <a:pt x="0" y="1007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922229" y="5170916"/>
            <a:ext cx="3143606" cy="295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5">
                <a:solidFill>
                  <a:srgbClr val="2A2E3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HTML </a:t>
            </a:r>
          </a:p>
          <a:p>
            <a:pPr algn="l">
              <a:lnSpc>
                <a:spcPts val="460"/>
              </a:lnSpc>
            </a:pPr>
            <a:endParaRPr lang="en-US" sz="2895">
              <a:solidFill>
                <a:srgbClr val="2A2E3A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4360"/>
              </a:lnSpc>
            </a:pPr>
            <a:r>
              <a:rPr lang="en-US" sz="3115">
                <a:solidFill>
                  <a:srgbClr val="2A2E3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CSS </a:t>
            </a:r>
          </a:p>
          <a:p>
            <a:pPr algn="l">
              <a:lnSpc>
                <a:spcPts val="495"/>
              </a:lnSpc>
            </a:pPr>
            <a:r>
              <a:rPr lang="en-US" sz="355">
                <a:solidFill>
                  <a:srgbClr val="2A2E3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</a:p>
          <a:p>
            <a:pPr algn="l">
              <a:lnSpc>
                <a:spcPts val="4495"/>
              </a:lnSpc>
            </a:pPr>
            <a:r>
              <a:rPr lang="en-US" sz="3210">
                <a:solidFill>
                  <a:srgbClr val="2A2E3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JavaScript </a:t>
            </a:r>
          </a:p>
          <a:p>
            <a:pPr algn="l">
              <a:lnSpc>
                <a:spcPts val="180"/>
              </a:lnSpc>
            </a:pPr>
            <a:endParaRPr lang="en-US" sz="3210">
              <a:solidFill>
                <a:srgbClr val="2A2E3A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4240"/>
              </a:lnSpc>
            </a:pPr>
            <a:r>
              <a:rPr lang="en-US" sz="3025">
                <a:solidFill>
                  <a:srgbClr val="2A2E3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ReactJS  </a:t>
            </a:r>
          </a:p>
          <a:p>
            <a:pPr algn="l">
              <a:lnSpc>
                <a:spcPts val="165"/>
              </a:lnSpc>
            </a:pPr>
            <a:endParaRPr lang="en-US" sz="3025">
              <a:solidFill>
                <a:srgbClr val="2A2E3A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>
              <a:lnSpc>
                <a:spcPts val="4545"/>
              </a:lnSpc>
              <a:spcBef>
                <a:spcPct val="0"/>
              </a:spcBef>
            </a:pPr>
            <a:r>
              <a:rPr lang="en-US" sz="3245">
                <a:solidFill>
                  <a:srgbClr val="2A2E3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Node.js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91478" y="7553443"/>
            <a:ext cx="3727976" cy="58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5"/>
              </a:lnSpc>
              <a:spcBef>
                <a:spcPct val="0"/>
              </a:spcBef>
            </a:pPr>
            <a:r>
              <a:rPr lang="en-US" sz="3055">
                <a:solidFill>
                  <a:srgbClr val="2A2E3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Draw.io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0" y="714586"/>
            <a:ext cx="9508580" cy="1263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b="1">
                <a:solidFill>
                  <a:srgbClr val="2A2E3A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Tools  And  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6254" y="1730508"/>
            <a:ext cx="9508580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b="1">
                <a:solidFill>
                  <a:srgbClr val="718BAB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Technology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62903" y="5141074"/>
            <a:ext cx="3610077" cy="56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5"/>
              </a:lnSpc>
              <a:spcBef>
                <a:spcPct val="0"/>
              </a:spcBef>
            </a:pPr>
            <a:r>
              <a:rPr lang="en-US" sz="2965">
                <a:solidFill>
                  <a:srgbClr val="2A2E3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Mongo DB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0"/>
            <a:ext cx="18278475" cy="84582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53415" y="9296400"/>
            <a:ext cx="132911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Delete the existing plan if needed.</a:t>
            </a:r>
          </a:p>
          <a:p>
            <a:endParaRPr lang="en-US" sz="28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296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Memberships</a:t>
            </a:r>
          </a:p>
          <a:p>
            <a:pPr algn="ctr">
              <a:lnSpc>
                <a:spcPts val="11620"/>
              </a:lnSpc>
              <a:spcBef>
                <a:spcPct val="0"/>
              </a:spcBef>
            </a:pPr>
            <a:endParaRPr lang="en-US" sz="8000" b="1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04800" y="114300"/>
            <a:ext cx="9144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Manage Membership of the member</a:t>
            </a:r>
          </a:p>
          <a:p>
            <a:r>
              <a:rPr lang="en-US" alt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Admin can edit and delete the membership for the gym member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038225"/>
            <a:ext cx="18278475" cy="91249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90500" y="9296400"/>
            <a:ext cx="152781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Edit the Membership of a member if there’s a requirement.</a:t>
            </a:r>
          </a:p>
          <a:p>
            <a:endParaRPr 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466725"/>
            <a:ext cx="18278475" cy="87439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804545"/>
            <a:ext cx="18278475" cy="867727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228600" y="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686800" y="8267700"/>
            <a:ext cx="1017270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Payment History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52400" y="114300"/>
            <a:ext cx="9144000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View Payment</a:t>
            </a:r>
          </a:p>
          <a:p>
            <a:r>
              <a:rPr lang="en-US" altLang="en-IN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Admin can view payment detail of the members </a:t>
            </a:r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137920"/>
            <a:ext cx="18278475" cy="907732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685800"/>
            <a:ext cx="18278475" cy="8915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533400" y="0"/>
            <a:ext cx="18821400" cy="1154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grpSp>
        <p:nvGrpSpPr>
          <p:cNvPr id="9" name="Group 2"/>
          <p:cNvGrpSpPr/>
          <p:nvPr/>
        </p:nvGrpSpPr>
        <p:grpSpPr>
          <a:xfrm>
            <a:off x="514350" y="628650"/>
            <a:ext cx="18059400" cy="10287000"/>
            <a:chOff x="0" y="0"/>
            <a:chExt cx="24384000" cy="14225282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30553" b="30553"/>
            <a:stretch>
              <a:fillRect/>
            </a:stretch>
          </p:blipFill>
          <p:spPr>
            <a:xfrm>
              <a:off x="0" y="0"/>
              <a:ext cx="24384000" cy="1422528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258175" y="7320547"/>
            <a:ext cx="10172700" cy="296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nva Sans Bold" panose="020B0803030501040103"/>
              </a:rPr>
              <a:t>Assign Trainer to Member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76200" y="114300"/>
            <a:ext cx="9144000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Assign Trainer</a:t>
            </a:r>
          </a:p>
          <a:p>
            <a:r>
              <a:rPr lang="en-US" altLang="en-IN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Admin can assign Gym trainer to the Gym member 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285875"/>
            <a:ext cx="18278475" cy="8782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84*408"/>
  <p:tag name="TABLE_ENDDRAG_RECT" val="21*302*484*40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1159</Words>
  <Application>Microsoft Office PowerPoint</Application>
  <PresentationFormat>Custom</PresentationFormat>
  <Paragraphs>222</Paragraphs>
  <Slides>137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9" baseType="lpstr">
      <vt:lpstr>Canva Sans</vt:lpstr>
      <vt:lpstr>Arimo</vt:lpstr>
      <vt:lpstr>Calibri</vt:lpstr>
      <vt:lpstr>Helios Bold</vt:lpstr>
      <vt:lpstr>Helios</vt:lpstr>
      <vt:lpstr>Klein Bold</vt:lpstr>
      <vt:lpstr>Canva Sans Bold</vt:lpstr>
      <vt:lpstr>Klein</vt:lpstr>
      <vt:lpstr>Times New Roman</vt:lpstr>
      <vt:lpstr>Times New Roman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 6 Gym mangement sys</dc:title>
  <dc:creator>Anshuman Dwivedi</dc:creator>
  <cp:lastModifiedBy>Anshuman Dwivedi</cp:lastModifiedBy>
  <cp:revision>338</cp:revision>
  <dcterms:created xsi:type="dcterms:W3CDTF">2006-08-16T00:00:00Z</dcterms:created>
  <dcterms:modified xsi:type="dcterms:W3CDTF">2025-03-26T16:19:42Z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125B9570308D4F1BBD85161FBDB04DD3_13</vt:lpwstr>
  </property>
  <property fmtid="{D5CDD505-2E9C-101B-9397-08002B2CF9AE}" pid="3" name="KSOProductBuildVer">
    <vt:lpwstr>1033-12.2.0.19805</vt:lpwstr>
  </property>
</Properties>
</file>